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6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4A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8229600" cy="6858000"/>
          </a:xfrm>
          <a:prstGeom prst="rect">
            <a:avLst/>
          </a:prstGeom>
          <a:solidFill>
            <a:srgbClr val="0E18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40080" y="1463040"/>
            <a:ext cx="73152" cy="41148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46304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 i="1">
                <a:solidFill>
                  <a:srgbClr val="FFCC00"/>
                </a:solidFill>
                <a:latin typeface="Cormorant Garamond"/>
              </a:rPr>
              <a:t>VOL.01 · MAY 2026 · 决赛答辩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874519"/>
            <a:ext cx="9144000" cy="21945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8200" b="1">
                <a:solidFill>
                  <a:srgbClr val="FFFFFF"/>
                </a:solidFill>
                <a:latin typeface="思源宋体"/>
              </a:rPr>
              <a:t>68海里</a:t>
            </a:r>
          </a:p>
          <a:p>
            <a:r>
              <a:rPr sz="8200" b="1">
                <a:solidFill>
                  <a:srgbClr val="FFFFFF"/>
                </a:solidFill>
                <a:latin typeface="思源宋体"/>
              </a:rPr>
              <a:t>的</a:t>
            </a:r>
            <a:r>
              <a:rPr sz="8200" b="1">
                <a:solidFill>
                  <a:srgbClr val="FFCC00"/>
                </a:solidFill>
                <a:latin typeface="思源宋体"/>
              </a:rPr>
              <a:t>两面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16052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" b="0" i="1">
                <a:solidFill>
                  <a:srgbClr val="FFDF58"/>
                </a:solidFill>
                <a:latin typeface="Cormorant Garamond"/>
              </a:rPr>
              <a:t>A Cross-Strait Cultural Translation Project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57200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思源宋体"/>
              </a:rPr>
              <a:t>基于方言连续体的 · 数字人文文旅产品方案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5349240"/>
            <a:ext cx="6400800" cy="36576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54406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思源宋体"/>
              </a:rPr>
              <a:t>郭嘉 · GUO JIA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89788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F8F3E6"/>
                </a:solidFill>
                <a:latin typeface="思源宋体"/>
              </a:rPr>
              <a:t>复旦大学外国语言文学学院 · 翻译硕士 MTI · 25210120088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3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C8552D"/>
                </a:solidFill>
                <a:latin typeface="Cormorant Garamond"/>
              </a:rPr>
              <a:t>CHAPTER · TWO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7A5A3A"/>
                </a:solidFill>
                <a:latin typeface="Cormorant Garamond"/>
              </a:rPr>
              <a:t>PASS Card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41148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0" i="0">
                <a:solidFill>
                  <a:srgbClr val="1A1612"/>
                </a:solidFill>
                <a:latin typeface="思源宋体"/>
              </a:rPr>
              <a:t>PASS 卡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777240"/>
            <a:ext cx="11091672" cy="18288"/>
          </a:xfrm>
          <a:prstGeom prst="rect">
            <a:avLst/>
          </a:prstGeom>
          <a:solidFill>
            <a:srgbClr val="1A16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10972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400" b="1">
                <a:solidFill>
                  <a:srgbClr val="1A1612"/>
                </a:solidFill>
                <a:latin typeface="思源宋体"/>
              </a:rPr>
              <a:t>「68 海里通行 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PASS</a:t>
            </a:r>
            <a:r>
              <a:rPr sz="3400" b="1">
                <a:solidFill>
                  <a:srgbClr val="1A1612"/>
                </a:solidFill>
                <a:latin typeface="思源宋体"/>
              </a:rPr>
              <a:t>」 — 一卡通全城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PASS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926080"/>
            <a:ext cx="2606040" cy="9144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2926080"/>
            <a:ext cx="54864" cy="914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301752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C8552D"/>
                </a:solidFill>
                <a:latin typeface="Cormorant Garamond"/>
              </a:rPr>
              <a:t>¥99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520440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7A5A3A"/>
                </a:solidFill>
                <a:latin typeface="思源宋体"/>
              </a:rPr>
              <a:t>一张卡通全城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37560" y="2926080"/>
            <a:ext cx="2606040" cy="9144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337560" y="2926080"/>
            <a:ext cx="54864" cy="914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520440" y="301752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C8552D"/>
                </a:solidFill>
                <a:latin typeface="Cormorant Garamond"/>
              </a:rPr>
              <a:t>30+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20440" y="3520440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7A5A3A"/>
                </a:solidFill>
                <a:latin typeface="思源宋体"/>
              </a:rPr>
              <a:t>合作民宿立减 8-15%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126479" y="2926080"/>
            <a:ext cx="2606040" cy="9144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126479" y="2926080"/>
            <a:ext cx="54864" cy="914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09359" y="301752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C8552D"/>
                </a:solidFill>
                <a:latin typeface="Cormorant Garamond"/>
              </a:rPr>
              <a:t>50+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9359" y="3520440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7A5A3A"/>
                </a:solidFill>
                <a:latin typeface="思源宋体"/>
              </a:rPr>
              <a:t>本地老店 9 折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915399" y="2926080"/>
            <a:ext cx="2606040" cy="9144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8915399" y="2926080"/>
            <a:ext cx="54864" cy="914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098279" y="301752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C8552D"/>
                </a:solidFill>
                <a:latin typeface="Cormorant Garamond"/>
              </a:rPr>
              <a:t>5-10%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098279" y="3520440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7A5A3A"/>
                </a:solidFill>
                <a:latin typeface="思源宋体"/>
              </a:rPr>
              <a:t>异业自动分润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644652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7A5A3A"/>
                </a:solidFill>
                <a:latin typeface="Cormorant Garamond"/>
              </a:rPr>
              <a:t>FUDAN · 2026 · 68 NM TWO SIDES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0" y="6446520"/>
            <a:ext cx="4297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7A5A3A"/>
                </a:solidFill>
                <a:latin typeface="Cormorant Garamond"/>
              </a:rPr>
              <a:t>10 / 24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3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C8552D"/>
                </a:solidFill>
                <a:latin typeface="Cormorant Garamond"/>
              </a:rPr>
              <a:t>CHAPTER · TWO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7A5A3A"/>
                </a:solidFill>
                <a:latin typeface="Cormorant Garamond"/>
              </a:rPr>
              <a:t>Local Recommendation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41148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0" i="0">
                <a:solidFill>
                  <a:srgbClr val="1A1612"/>
                </a:solidFill>
                <a:latin typeface="思源宋体"/>
              </a:rPr>
              <a:t>本地化推荐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777240"/>
            <a:ext cx="11091672" cy="18288"/>
          </a:xfrm>
          <a:prstGeom prst="rect">
            <a:avLst/>
          </a:prstGeom>
          <a:solidFill>
            <a:srgbClr val="1A16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10972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400" b="1">
                <a:solidFill>
                  <a:srgbClr val="1A1612"/>
                </a:solidFill>
                <a:latin typeface="思源宋体"/>
              </a:rPr>
              <a:t>除了套餐 · 还有一整张本地化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推荐</a:t>
            </a:r>
            <a:r>
              <a:rPr sz="3400" b="1">
                <a:solidFill>
                  <a:srgbClr val="1A1612"/>
                </a:solidFill>
                <a:latin typeface="思源宋体"/>
              </a:rPr>
              <a:t>网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推荐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10896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民宿优惠 / 苍蝇小馆 / 公共出行 / 景区门票 / 租车租船 / 限定礼物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70332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AI 把传统旅行社不会推的"非网红民宿"和"老店"推荐给你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429768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自由组合 · 不强迫走套餐线路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44652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7A5A3A"/>
                </a:solidFill>
                <a:latin typeface="Cormorant Garamond"/>
              </a:rPr>
              <a:t>FUDAN · 2026 · 68 NM TWO SIDES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0" y="6446520"/>
            <a:ext cx="4297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7A5A3A"/>
                </a:solidFill>
                <a:latin typeface="Cormorant Garamond"/>
              </a:rPr>
              <a:t>11 / 24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3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C8552D"/>
                </a:solidFill>
                <a:latin typeface="Cormorant Garamond"/>
              </a:rPr>
              <a:t>CHAPTER · TWO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7A5A3A"/>
                </a:solidFill>
                <a:latin typeface="Cormorant Garamond"/>
              </a:rPr>
              <a:t>Blue Tears Live PRO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41148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0" i="0">
                <a:solidFill>
                  <a:srgbClr val="1A1612"/>
                </a:solidFill>
                <a:latin typeface="思源宋体"/>
              </a:rPr>
              <a:t>蓝眼泪实况 PRO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777240"/>
            <a:ext cx="11091672" cy="18288"/>
          </a:xfrm>
          <a:prstGeom prst="rect">
            <a:avLst/>
          </a:prstGeom>
          <a:solidFill>
            <a:srgbClr val="1A16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10972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400" b="1">
                <a:solidFill>
                  <a:srgbClr val="1A1612"/>
                </a:solidFill>
                <a:latin typeface="思源宋体"/>
              </a:rPr>
              <a:t>「蓝眼泪 · 实况 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PRO</a:t>
            </a:r>
            <a:r>
              <a:rPr sz="3400" b="1">
                <a:solidFill>
                  <a:srgbClr val="1A1612"/>
                </a:solidFill>
                <a:latin typeface="思源宋体"/>
              </a:rPr>
              <a:t>」 — 预测 + 上报 + 直播 + 保险四合一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PRO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926080"/>
            <a:ext cx="2567178" cy="22860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2926080"/>
            <a:ext cx="73152" cy="22860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108960"/>
            <a:ext cx="210997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C8552D"/>
                </a:solidFill>
                <a:latin typeface="思源宋体"/>
              </a:rPr>
              <a:t>AI 概率预测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611880"/>
            <a:ext cx="2109978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612"/>
                </a:solidFill>
                <a:latin typeface="思源宋体"/>
              </a:rPr>
              <a:t>综合气象 / 潮汐 / 水温 / 风向，每 30 分钟更新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90138" y="2926080"/>
            <a:ext cx="2567178" cy="22860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390138" y="2926080"/>
            <a:ext cx="73152" cy="22860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18738" y="3108960"/>
            <a:ext cx="210997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C8552D"/>
                </a:solidFill>
                <a:latin typeface="思源宋体"/>
              </a:rPr>
              <a:t>游客 UGC 上报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18738" y="3611880"/>
            <a:ext cx="2109978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612"/>
                </a:solidFill>
                <a:latin typeface="思源宋体"/>
              </a:rPr>
              <a:t>AI 校对位置和可信度，热点亮起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231636" y="2926080"/>
            <a:ext cx="2567178" cy="22860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31636" y="2926080"/>
            <a:ext cx="73152" cy="22860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60236" y="3108960"/>
            <a:ext cx="210997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C8552D"/>
                </a:solidFill>
                <a:latin typeface="思源宋体"/>
              </a:rPr>
              <a:t>5 点夜间直播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60236" y="3611880"/>
            <a:ext cx="2109978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612"/>
                </a:solidFill>
                <a:latin typeface="思源宋体"/>
              </a:rPr>
              <a:t>猴研岛 / 龙凤头等观测点 24h 直播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073134" y="2926080"/>
            <a:ext cx="2567178" cy="22860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9073134" y="2926080"/>
            <a:ext cx="73152" cy="22860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301734" y="3108960"/>
            <a:ext cx="210997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C8552D"/>
                </a:solidFill>
                <a:latin typeface="思源宋体"/>
              </a:rPr>
              <a:t>盲盒保险触发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301734" y="3611880"/>
            <a:ext cx="2109978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612"/>
                </a:solidFill>
                <a:latin typeface="思源宋体"/>
              </a:rPr>
              <a:t>&lt; 30% 自动派四选一补偿券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644652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7A5A3A"/>
                </a:solidFill>
                <a:latin typeface="Cormorant Garamond"/>
              </a:rPr>
              <a:t>FUDAN · 2026 · 68 NM TWO SIDES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0" y="6446520"/>
            <a:ext cx="4297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7A5A3A"/>
                </a:solidFill>
                <a:latin typeface="Cormorant Garamond"/>
              </a:rPr>
              <a:t>12 / 24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3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28600" y="228600"/>
            <a:ext cx="11734495" cy="36576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28600" y="6592824"/>
            <a:ext cx="11734495" cy="36576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28600" y="228600"/>
            <a:ext cx="36576" cy="64008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926519" y="228600"/>
            <a:ext cx="36576" cy="64008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0" y="2011680"/>
            <a:ext cx="12191695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 i="0">
                <a:solidFill>
                  <a:srgbClr val="C8552D"/>
                </a:solidFill>
                <a:latin typeface="Cormorant Garamond"/>
              </a:rPr>
              <a:t>CHAPTER · THREE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2743200"/>
            <a:ext cx="121916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0" b="1">
                <a:solidFill>
                  <a:srgbClr val="1A1612"/>
                </a:solidFill>
                <a:latin typeface="思源宋体"/>
              </a:rPr>
              <a:t>技</a:t>
            </a:r>
            <a:r>
              <a:rPr sz="8000" b="1">
                <a:solidFill>
                  <a:srgbClr val="C8552D"/>
                </a:solidFill>
                <a:latin typeface="思源宋体"/>
              </a:rPr>
              <a:t>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297680"/>
            <a:ext cx="12191695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000" b="0" i="1">
                <a:solidFill>
                  <a:srgbClr val="7A5A3A"/>
                </a:solidFill>
                <a:latin typeface="Cormorant Garamond"/>
              </a:rPr>
              <a:t>YUTU·68 · 让文化"听懂、看懂、买懂、管懂"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44652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7A5A3A"/>
                </a:solidFill>
                <a:latin typeface="Cormorant Garamond"/>
              </a:rPr>
              <a:t>FUDAN · 2026 · 68 NM TWO SIDES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0" y="6446520"/>
            <a:ext cx="4297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7A5A3A"/>
                </a:solidFill>
                <a:latin typeface="Cormorant Garamond"/>
              </a:rPr>
              <a:t>13 / 24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3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C8552D"/>
                </a:solidFill>
                <a:latin typeface="Cormorant Garamond"/>
              </a:rPr>
              <a:t>CHAPTER · THREE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7A5A3A"/>
                </a:solidFill>
                <a:latin typeface="Cormorant Garamond"/>
              </a:rPr>
              <a:t>AI Prototypes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41148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0" i="0">
                <a:solidFill>
                  <a:srgbClr val="1A1612"/>
                </a:solidFill>
                <a:latin typeface="思源宋体"/>
              </a:rPr>
              <a:t>三个原型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777240"/>
            <a:ext cx="11091672" cy="18288"/>
          </a:xfrm>
          <a:prstGeom prst="rect">
            <a:avLst/>
          </a:prstGeom>
          <a:solidFill>
            <a:srgbClr val="1A16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10972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400" b="1">
                <a:solidFill>
                  <a:srgbClr val="1A1612"/>
                </a:solidFill>
                <a:latin typeface="思源宋体"/>
              </a:rPr>
              <a:t>三个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原型</a:t>
            </a:r>
            <a:r>
              <a:rPr sz="3400" b="1">
                <a:solidFill>
                  <a:srgbClr val="1A1612"/>
                </a:solidFill>
                <a:latin typeface="思源宋体"/>
              </a:rPr>
              <a:t> · 听懂 → 看懂 → 买懂 → 管懂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原型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926080"/>
            <a:ext cx="3514344" cy="22860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2926080"/>
            <a:ext cx="73152" cy="22860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108960"/>
            <a:ext cx="3057144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C8552D"/>
                </a:solidFill>
                <a:latin typeface="思源宋体"/>
              </a:rPr>
              <a:t>方言情绪翻译器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611880"/>
            <a:ext cx="3057144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612"/>
                </a:solidFill>
                <a:latin typeface="思源宋体"/>
              </a:rPr>
              <a:t>基于真实语料 · 输入平潭话 · AI 输出情绪化意译 + 罗马拼音 + AI 明信片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337304" y="2926080"/>
            <a:ext cx="3514344" cy="22860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337304" y="2926080"/>
            <a:ext cx="73152" cy="22860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65904" y="3108960"/>
            <a:ext cx="3057144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C8552D"/>
                </a:solidFill>
                <a:latin typeface="思源宋体"/>
              </a:rPr>
              <a:t>VLM 场景智能解读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65904" y="3611880"/>
            <a:ext cx="3057144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612"/>
                </a:solidFill>
                <a:latin typeface="思源宋体"/>
              </a:rPr>
              <a:t>扫描石厝 / 猴研岛 / 蓝眼泪 / 海蚀洞 — AR 叠加文化讲解 + 物理模拟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125968" y="2926080"/>
            <a:ext cx="3514344" cy="22860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125968" y="2926080"/>
            <a:ext cx="73152" cy="22860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354568" y="3108960"/>
            <a:ext cx="3057144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C8552D"/>
                </a:solidFill>
                <a:latin typeface="思源宋体"/>
              </a:rPr>
              <a:t>运营画像与分润大屏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54568" y="3611880"/>
            <a:ext cx="3057144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612"/>
                </a:solidFill>
                <a:latin typeface="思源宋体"/>
              </a:rPr>
              <a:t>实时聚合游客画像、动线热力、异业核销与自动分润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644652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7A5A3A"/>
                </a:solidFill>
                <a:latin typeface="Cormorant Garamond"/>
              </a:rPr>
              <a:t>FUDAN · 2026 · 68 NM TWO SIDES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6446520"/>
            <a:ext cx="4297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7A5A3A"/>
                </a:solidFill>
                <a:latin typeface="Cormorant Garamond"/>
              </a:rPr>
              <a:t>14 / 24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3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C8552D"/>
                </a:solidFill>
                <a:latin typeface="Cormorant Garamond"/>
              </a:rPr>
              <a:t>CHAPTER · THREE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7A5A3A"/>
                </a:solidFill>
                <a:latin typeface="Cormorant Garamond"/>
              </a:rPr>
              <a:t>WeChat Mini-App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41148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0" i="0">
                <a:solidFill>
                  <a:srgbClr val="1A1612"/>
                </a:solidFill>
                <a:latin typeface="思源宋体"/>
              </a:rPr>
              <a:t>微信小程序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777240"/>
            <a:ext cx="11091672" cy="18288"/>
          </a:xfrm>
          <a:prstGeom prst="rect">
            <a:avLst/>
          </a:prstGeom>
          <a:solidFill>
            <a:srgbClr val="1A16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10972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400" b="1">
                <a:solidFill>
                  <a:srgbClr val="1A1612"/>
                </a:solidFill>
                <a:latin typeface="思源宋体"/>
              </a:rPr>
              <a:t>「68 海里」微信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小程序</a:t>
            </a:r>
            <a:r>
              <a:rPr sz="3400" b="1">
                <a:solidFill>
                  <a:srgbClr val="1A1612"/>
                </a:solidFill>
                <a:latin typeface="思源宋体"/>
              </a:rPr>
              <a:t> · 一个入口承载所有能力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小程序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10896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一站式 6 大智能模块 · 景点探索 / 美食推荐 / 文化体验 / 行程规划 / 游记分享 / 蓝眼泪雷达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70332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深度对接平潭综合实验区"智慧文旅大脑"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429768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离岛后 AI 自动生成 H5 田野手账，含个人录音 + 照片 + 翻译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44652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7A5A3A"/>
                </a:solidFill>
                <a:latin typeface="Cormorant Garamond"/>
              </a:rPr>
              <a:t>FUDAN · 2026 · 68 NM TWO SIDES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0" y="6446520"/>
            <a:ext cx="4297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7A5A3A"/>
                </a:solidFill>
                <a:latin typeface="Cormorant Garamond"/>
              </a:rPr>
              <a:t>15 / 24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3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C8552D"/>
                </a:solidFill>
                <a:latin typeface="Cormorant Garamond"/>
              </a:rPr>
              <a:t>CHAPTER · THREE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7A5A3A"/>
                </a:solidFill>
                <a:latin typeface="Cormorant Garamond"/>
              </a:rPr>
              <a:t>Cultural Merchandise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41148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0" i="0">
                <a:solidFill>
                  <a:srgbClr val="1A1612"/>
                </a:solidFill>
                <a:latin typeface="思源宋体"/>
              </a:rPr>
              <a:t>文创衍生品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777240"/>
            <a:ext cx="11091672" cy="18288"/>
          </a:xfrm>
          <a:prstGeom prst="rect">
            <a:avLst/>
          </a:prstGeom>
          <a:solidFill>
            <a:srgbClr val="1A16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10972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400" b="1">
                <a:solidFill>
                  <a:srgbClr val="1A1612"/>
                </a:solidFill>
                <a:latin typeface="思源宋体"/>
              </a:rPr>
              <a:t>文创衍生品矩阵 · 一套自有视觉的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产品族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926080"/>
            <a:ext cx="2567178" cy="22860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2926080"/>
            <a:ext cx="73152" cy="22860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108960"/>
            <a:ext cx="210997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C8552D"/>
                </a:solidFill>
                <a:latin typeface="思源宋体"/>
              </a:rPr>
              <a:t>68海里·漫游护照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611880"/>
            <a:ext cx="2109978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612"/>
                </a:solidFill>
                <a:latin typeface="思源宋体"/>
              </a:rPr>
              <a:t>深海蓝皮革 + 烫金 · 一卡通各档 SKU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90138" y="2926080"/>
            <a:ext cx="2567178" cy="22860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390138" y="2926080"/>
            <a:ext cx="73152" cy="22860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18738" y="3108960"/>
            <a:ext cx="210997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C8552D"/>
                </a:solidFill>
                <a:latin typeface="思源宋体"/>
              </a:rPr>
              <a:t>《海风的声音》黑胶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18738" y="3611880"/>
            <a:ext cx="2109978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612"/>
                </a:solidFill>
                <a:latin typeface="思源宋体"/>
              </a:rPr>
              <a:t>北港村渔港 · 猴研岛潮汐 · 台青咖啡馆方言对谈实录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231636" y="2926080"/>
            <a:ext cx="2567178" cy="22860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31636" y="2926080"/>
            <a:ext cx="73152" cy="22860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60236" y="3108960"/>
            <a:ext cx="210997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C8552D"/>
                </a:solidFill>
                <a:latin typeface="思源宋体"/>
              </a:rPr>
              <a:t>压仓石文镇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60236" y="3611880"/>
            <a:ext cx="2109978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612"/>
                </a:solidFill>
                <a:latin typeface="思源宋体"/>
              </a:rPr>
              <a:t>平潭花岗岩 · 抗 12 级台风建筑微型纪念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073134" y="2926080"/>
            <a:ext cx="2567178" cy="22860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9073134" y="2926080"/>
            <a:ext cx="73152" cy="22860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301734" y="3108960"/>
            <a:ext cx="210997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C8552D"/>
                </a:solidFill>
                <a:latin typeface="思源宋体"/>
              </a:rPr>
              <a:t>AI 情绪明信片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301734" y="3611880"/>
            <a:ext cx="2109978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612"/>
                </a:solidFill>
                <a:latin typeface="思源宋体"/>
              </a:rPr>
              <a:t>方言瞬间 · AI 生成 · 可邮寄、可数字收藏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644652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7A5A3A"/>
                </a:solidFill>
                <a:latin typeface="Cormorant Garamond"/>
              </a:rPr>
              <a:t>FUDAN · 2026 · 68 NM TWO SIDES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0" y="6446520"/>
            <a:ext cx="4297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7A5A3A"/>
                </a:solidFill>
                <a:latin typeface="Cormorant Garamond"/>
              </a:rPr>
              <a:t>16 / 24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3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C8552D"/>
                </a:solidFill>
                <a:latin typeface="Cormorant Garamond"/>
              </a:rPr>
              <a:t>CHAPTER · THREE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7A5A3A"/>
                </a:solidFill>
                <a:latin typeface="Cormorant Garamond"/>
              </a:rPr>
              <a:t>Product Film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41148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0" i="0">
                <a:solidFill>
                  <a:srgbClr val="1A1612"/>
                </a:solidFill>
                <a:latin typeface="思源宋体"/>
              </a:rPr>
              <a:t>介绍片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777240"/>
            <a:ext cx="11091672" cy="18288"/>
          </a:xfrm>
          <a:prstGeom prst="rect">
            <a:avLst/>
          </a:prstGeom>
          <a:solidFill>
            <a:srgbClr val="1A16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10972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400" b="1">
                <a:solidFill>
                  <a:srgbClr val="1A1612"/>
                </a:solidFill>
                <a:latin typeface="思源宋体"/>
              </a:rPr>
              <a:t>《68 海里 · 两面》 — 30 秒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产品片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10896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真实平潭风光 + 方言旁白 + AI 翻译字幕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70332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用于社交媒体 · 短视频平台 · 投资路演开场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429768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现已收录于资料包 video.html · 可全屏播放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44652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7A5A3A"/>
                </a:solidFill>
                <a:latin typeface="Cormorant Garamond"/>
              </a:rPr>
              <a:t>FUDAN · 2026 · 68 NM TWO SIDES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0" y="6446520"/>
            <a:ext cx="4297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7A5A3A"/>
                </a:solidFill>
                <a:latin typeface="Cormorant Garamond"/>
              </a:rPr>
              <a:t>17 / 24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3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28600" y="228600"/>
            <a:ext cx="11734495" cy="36576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28600" y="6592824"/>
            <a:ext cx="11734495" cy="36576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28600" y="228600"/>
            <a:ext cx="36576" cy="64008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926519" y="228600"/>
            <a:ext cx="36576" cy="64008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0" y="2011680"/>
            <a:ext cx="12191695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 i="0">
                <a:solidFill>
                  <a:srgbClr val="C8552D"/>
                </a:solidFill>
                <a:latin typeface="Cormorant Garamond"/>
              </a:rPr>
              <a:t>CHAPTER · FOUR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2743200"/>
            <a:ext cx="121916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0" b="1">
                <a:solidFill>
                  <a:srgbClr val="1A1612"/>
                </a:solidFill>
                <a:latin typeface="思源宋体"/>
              </a:rPr>
              <a:t>运</a:t>
            </a:r>
            <a:r>
              <a:rPr sz="8000" b="1">
                <a:solidFill>
                  <a:srgbClr val="C8552D"/>
                </a:solidFill>
                <a:latin typeface="思源宋体"/>
              </a:rPr>
              <a:t>营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297680"/>
            <a:ext cx="12191695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000" b="0" i="1">
                <a:solidFill>
                  <a:srgbClr val="7A5A3A"/>
                </a:solidFill>
                <a:latin typeface="Cormorant Garamond"/>
              </a:rPr>
              <a:t>Operation · 协同·盈利·风险预案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44652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7A5A3A"/>
                </a:solidFill>
                <a:latin typeface="Cormorant Garamond"/>
              </a:rPr>
              <a:t>FUDAN · 2026 · 68 NM TWO SIDES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0" y="6446520"/>
            <a:ext cx="4297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7A5A3A"/>
                </a:solidFill>
                <a:latin typeface="Cormorant Garamond"/>
              </a:rPr>
              <a:t>18 / 24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3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C8552D"/>
                </a:solidFill>
                <a:latin typeface="Cormorant Garamond"/>
              </a:rPr>
              <a:t>CHAPTER · FOUR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7A5A3A"/>
                </a:solidFill>
                <a:latin typeface="Cormorant Garamond"/>
              </a:rPr>
              <a:t>Regional Synergy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41148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0" i="0">
                <a:solidFill>
                  <a:srgbClr val="1A1612"/>
                </a:solidFill>
                <a:latin typeface="思源宋体"/>
              </a:rPr>
              <a:t>区域协同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777240"/>
            <a:ext cx="11091672" cy="18288"/>
          </a:xfrm>
          <a:prstGeom prst="rect">
            <a:avLst/>
          </a:prstGeom>
          <a:solidFill>
            <a:srgbClr val="1A16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10972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400" b="1">
                <a:solidFill>
                  <a:srgbClr val="1A1612"/>
                </a:solidFill>
                <a:latin typeface="思源宋体"/>
              </a:rPr>
              <a:t>「68 海里 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PLUS</a:t>
            </a:r>
            <a:r>
              <a:rPr sz="3400" b="1">
                <a:solidFill>
                  <a:srgbClr val="1A1612"/>
                </a:solidFill>
                <a:latin typeface="思源宋体"/>
              </a:rPr>
              <a:t>」 — 带动福州·泉州·厦门共同发展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PLUS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10896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从上海出发 · 福州一夜文化预热 · 平潭主线 · 可衔接泉州·厦门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70332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海西经济圈协同 · 方言连续体闭环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429768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对接"两岸融合发展示范区"战略 · 政府采购级文化外宣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44652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7A5A3A"/>
                </a:solidFill>
                <a:latin typeface="Cormorant Garamond"/>
              </a:rPr>
              <a:t>FUDAN · 2026 · 68 NM TWO SIDES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0" y="6446520"/>
            <a:ext cx="4297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7A5A3A"/>
                </a:solidFill>
                <a:latin typeface="Cormorant Garamond"/>
              </a:rPr>
              <a:t>19 / 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3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28600" y="228600"/>
            <a:ext cx="11734495" cy="36576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28600" y="6592824"/>
            <a:ext cx="11734495" cy="36576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28600" y="228600"/>
            <a:ext cx="36576" cy="64008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926519" y="228600"/>
            <a:ext cx="36576" cy="64008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0" y="2011680"/>
            <a:ext cx="12191695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 i="0">
                <a:solidFill>
                  <a:srgbClr val="C8552D"/>
                </a:solidFill>
                <a:latin typeface="Cormorant Garamond"/>
              </a:rPr>
              <a:t>CHAPTER · ONE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2743200"/>
            <a:ext cx="121916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0" b="1">
                <a:solidFill>
                  <a:srgbClr val="1A1612"/>
                </a:solidFill>
                <a:latin typeface="思源宋体"/>
              </a:rPr>
              <a:t>为什么是</a:t>
            </a:r>
            <a:r>
              <a:rPr sz="8000" b="1">
                <a:solidFill>
                  <a:srgbClr val="C8552D"/>
                </a:solidFill>
                <a:latin typeface="思源宋体"/>
              </a:rPr>
              <a:t>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297680"/>
            <a:ext cx="12191695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000" b="0" i="1">
                <a:solidFill>
                  <a:srgbClr val="7A5A3A"/>
                </a:solidFill>
                <a:latin typeface="Cormorant Garamond"/>
              </a:rPr>
              <a:t>A Personal Manifesto · 一个人的田野选择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44652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7A5A3A"/>
                </a:solidFill>
                <a:latin typeface="Cormorant Garamond"/>
              </a:rPr>
              <a:t>FUDAN · 2026 · 68 NM TWO SIDES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0" y="6446520"/>
            <a:ext cx="4297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7A5A3A"/>
                </a:solidFill>
                <a:latin typeface="Cormorant Garamond"/>
              </a:rPr>
              <a:t>02 / 24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3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C8552D"/>
                </a:solidFill>
                <a:latin typeface="Cormorant Garamond"/>
              </a:rPr>
              <a:t>CHAPTER · FOUR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7A5A3A"/>
                </a:solidFill>
                <a:latin typeface="Cormorant Garamond"/>
              </a:rPr>
              <a:t>Financial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41148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0" i="0">
                <a:solidFill>
                  <a:srgbClr val="1A1612"/>
                </a:solidFill>
                <a:latin typeface="思源宋体"/>
              </a:rPr>
              <a:t>财务模型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777240"/>
            <a:ext cx="11091672" cy="18288"/>
          </a:xfrm>
          <a:prstGeom prst="rect">
            <a:avLst/>
          </a:prstGeom>
          <a:solidFill>
            <a:srgbClr val="1A16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10972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400" b="1">
                <a:solidFill>
                  <a:srgbClr val="1A1612"/>
                </a:solidFill>
                <a:latin typeface="思源宋体"/>
              </a:rPr>
              <a:t>首年保守 ≈ 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9,200</a:t>
            </a:r>
            <a:r>
              <a:rPr sz="3400" b="1">
                <a:solidFill>
                  <a:srgbClr val="1A1612"/>
                </a:solidFill>
                <a:latin typeface="思源宋体"/>
              </a:rPr>
              <a:t> 万 · 乐观可达 ¥1.5 亿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9,200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926080"/>
            <a:ext cx="2606040" cy="9144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2926080"/>
            <a:ext cx="54864" cy="914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301752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C8552D"/>
                </a:solidFill>
                <a:latin typeface="Cormorant Garamond"/>
              </a:rPr>
              <a:t>¥4,500万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520440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7A5A3A"/>
                </a:solidFill>
                <a:latin typeface="思源宋体"/>
              </a:rPr>
              <a:t>套餐收入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37560" y="2926080"/>
            <a:ext cx="2606040" cy="9144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337560" y="2926080"/>
            <a:ext cx="54864" cy="914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520440" y="301752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C8552D"/>
                </a:solidFill>
                <a:latin typeface="Cormorant Garamond"/>
              </a:rPr>
              <a:t>¥2,000万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20440" y="3520440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7A5A3A"/>
                </a:solidFill>
                <a:latin typeface="思源宋体"/>
              </a:rPr>
              <a:t>PASS 卡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126479" y="2926080"/>
            <a:ext cx="2606040" cy="9144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126479" y="2926080"/>
            <a:ext cx="54864" cy="914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09359" y="301752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C8552D"/>
                </a:solidFill>
                <a:latin typeface="Cormorant Garamond"/>
              </a:rPr>
              <a:t>¥1,500万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9359" y="3520440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7A5A3A"/>
                </a:solidFill>
                <a:latin typeface="思源宋体"/>
              </a:rPr>
              <a:t>文创衍生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915399" y="2926080"/>
            <a:ext cx="2606040" cy="9144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8915399" y="2926080"/>
            <a:ext cx="54864" cy="914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098279" y="301752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C8552D"/>
                </a:solidFill>
                <a:latin typeface="Cormorant Garamond"/>
              </a:rPr>
              <a:t>¥1,200万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098279" y="3520440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7A5A3A"/>
                </a:solidFill>
                <a:latin typeface="思源宋体"/>
              </a:rPr>
              <a:t>异业分润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644652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7A5A3A"/>
                </a:solidFill>
                <a:latin typeface="Cormorant Garamond"/>
              </a:rPr>
              <a:t>FUDAN · 2026 · 68 NM TWO SIDES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0" y="6446520"/>
            <a:ext cx="4297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7A5A3A"/>
                </a:solidFill>
                <a:latin typeface="Cormorant Garamond"/>
              </a:rPr>
              <a:t>20 / 24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3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C8552D"/>
                </a:solidFill>
                <a:latin typeface="Cormorant Garamond"/>
              </a:rPr>
              <a:t>CHAPTER · FOUR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7A5A3A"/>
                </a:solidFill>
                <a:latin typeface="Cormorant Garamond"/>
              </a:rPr>
              <a:t>Risk Mitigation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41148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0" i="0">
                <a:solidFill>
                  <a:srgbClr val="1A1612"/>
                </a:solidFill>
                <a:latin typeface="思源宋体"/>
              </a:rPr>
              <a:t>风险预案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777240"/>
            <a:ext cx="11091672" cy="18288"/>
          </a:xfrm>
          <a:prstGeom prst="rect">
            <a:avLst/>
          </a:prstGeom>
          <a:solidFill>
            <a:srgbClr val="1A16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10972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400" b="1">
                <a:solidFill>
                  <a:srgbClr val="1A1612"/>
                </a:solidFill>
                <a:latin typeface="思源宋体"/>
              </a:rPr>
              <a:t>5 类风险 · 每一类都有可执行的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预案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926080"/>
            <a:ext cx="1998878" cy="22860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2926080"/>
            <a:ext cx="73152" cy="22860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108960"/>
            <a:ext cx="154167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C8552D"/>
                </a:solidFill>
                <a:latin typeface="思源宋体"/>
              </a:rPr>
              <a:t>气候风险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611880"/>
            <a:ext cx="1541678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612"/>
                </a:solidFill>
                <a:latin typeface="思源宋体"/>
              </a:rPr>
              <a:t>蓝眼泪盲盒保险 · 自动补偿 · 复购转化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21838" y="2926080"/>
            <a:ext cx="1998878" cy="22860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2821838" y="2926080"/>
            <a:ext cx="73152" cy="22860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050438" y="3108960"/>
            <a:ext cx="154167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C8552D"/>
                </a:solidFill>
                <a:latin typeface="思源宋体"/>
              </a:rPr>
              <a:t>政策合规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50438" y="3611880"/>
            <a:ext cx="1541678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612"/>
                </a:solidFill>
                <a:latin typeface="思源宋体"/>
              </a:rPr>
              <a:t>预审机制 · 文旅局 / 台办联合审核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95036" y="2926080"/>
            <a:ext cx="1998878" cy="22860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095036" y="2926080"/>
            <a:ext cx="73152" cy="22860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323636" y="3108960"/>
            <a:ext cx="154167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C8552D"/>
                </a:solidFill>
                <a:latin typeface="思源宋体"/>
              </a:rPr>
              <a:t>运营标准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23636" y="3611880"/>
            <a:ext cx="1541678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612"/>
                </a:solidFill>
                <a:latin typeface="思源宋体"/>
              </a:rPr>
              <a:t>30 项清单审核 · 服务标准书 · 用户零投诉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68235" y="2926080"/>
            <a:ext cx="1998878" cy="22860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368235" y="2926080"/>
            <a:ext cx="73152" cy="22860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596835" y="3108960"/>
            <a:ext cx="154167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C8552D"/>
                </a:solidFill>
                <a:latin typeface="思源宋体"/>
              </a:rPr>
              <a:t>版权安全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596835" y="3611880"/>
            <a:ext cx="1541678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612"/>
                </a:solidFill>
                <a:latin typeface="思源宋体"/>
              </a:rPr>
              <a:t>AI 生成内容明确标注 · 商业版本由专业摄影师重制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641433" y="2926080"/>
            <a:ext cx="1998878" cy="22860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9641433" y="2926080"/>
            <a:ext cx="73152" cy="22860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870033" y="3108960"/>
            <a:ext cx="154167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C8552D"/>
                </a:solidFill>
                <a:latin typeface="思源宋体"/>
              </a:rPr>
              <a:t>团队规模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870033" y="3611880"/>
            <a:ext cx="1541678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612"/>
                </a:solidFill>
                <a:latin typeface="思源宋体"/>
              </a:rPr>
              <a:t>3-5 人小团队 · 本地合伙人候选已就位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644652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7A5A3A"/>
                </a:solidFill>
                <a:latin typeface="Cormorant Garamond"/>
              </a:rPr>
              <a:t>FUDAN · 2026 · 68 NM TWO SIDES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15200" y="6446520"/>
            <a:ext cx="4297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7A5A3A"/>
                </a:solidFill>
                <a:latin typeface="Cormorant Garamond"/>
              </a:rPr>
              <a:t>21 / 24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3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C8552D"/>
                </a:solidFill>
                <a:latin typeface="Cormorant Garamond"/>
              </a:rPr>
              <a:t>CHAPTER · FOUR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7A5A3A"/>
                </a:solidFill>
                <a:latin typeface="Cormorant Garamond"/>
              </a:rPr>
              <a:t>Official Website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41148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0" i="0">
                <a:solidFill>
                  <a:srgbClr val="1A1612"/>
                </a:solidFill>
                <a:latin typeface="思源宋体"/>
              </a:rPr>
              <a:t>官方站点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777240"/>
            <a:ext cx="11091672" cy="18288"/>
          </a:xfrm>
          <a:prstGeom prst="rect">
            <a:avLst/>
          </a:prstGeom>
          <a:solidFill>
            <a:srgbClr val="1A16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10972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400" b="1">
                <a:solidFill>
                  <a:srgbClr val="1A1612"/>
                </a:solidFill>
                <a:latin typeface="思源宋体"/>
              </a:rPr>
              <a:t>「68海里」官方站点 · 同一个网站 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两个入口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10896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C 端入口 · 游客视角 · 套餐预订 + AI 翻译器 + VLM 扫描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70332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B 端入口 · 运营 / 文旅局 / 媒体 · 完整方案 + 运营大屏 + 产品介绍片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429768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三语切换 · CN / EN / TC 实时同步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44652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7A5A3A"/>
                </a:solidFill>
                <a:latin typeface="Cormorant Garamond"/>
              </a:rPr>
              <a:t>FUDAN · 2026 · 68 NM TWO SIDES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0" y="6446520"/>
            <a:ext cx="4297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7A5A3A"/>
                </a:solidFill>
                <a:latin typeface="Cormorant Garamond"/>
              </a:rPr>
              <a:t>22 / 24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3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C8552D"/>
                </a:solidFill>
                <a:latin typeface="Cormorant Garamond"/>
              </a:rPr>
              <a:t>CHAPTER · FINAL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7A5A3A"/>
                </a:solidFill>
                <a:latin typeface="Cormorant Garamond"/>
              </a:rPr>
              <a:t>From Story to Strategy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41148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0" i="0">
                <a:solidFill>
                  <a:srgbClr val="1A1612"/>
                </a:solidFill>
                <a:latin typeface="思源宋体"/>
              </a:rPr>
              <a:t>从个人到区域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777240"/>
            <a:ext cx="11091672" cy="18288"/>
          </a:xfrm>
          <a:prstGeom prst="rect">
            <a:avLst/>
          </a:prstGeom>
          <a:solidFill>
            <a:srgbClr val="1A16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10972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400" b="1">
                <a:solidFill>
                  <a:srgbClr val="1A1612"/>
                </a:solidFill>
                <a:latin typeface="思源宋体"/>
              </a:rPr>
              <a:t>从 个人故事 到 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区域战略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10896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翻译硕士的训练让我相信 ——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70332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真正好的翻译，不是字对字的转换，而是情感与情绪的传递。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429768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/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489204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68 海里的两面，是文字翻不动的距离 ——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548640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但方言可以，AI 可以，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608076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一个潮汕女孩在猴研岛的礁石上仰望的眼神，可以。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644652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7A5A3A"/>
                </a:solidFill>
                <a:latin typeface="Cormorant Garamond"/>
              </a:rPr>
              <a:t>FUDAN · 2026 · 68 NM TWO SIDES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0" y="6446520"/>
            <a:ext cx="4297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7A5A3A"/>
                </a:solidFill>
                <a:latin typeface="Cormorant Garamond"/>
              </a:rPr>
              <a:t>23 / 24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6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0" y="2286000"/>
            <a:ext cx="12191695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8800" b="1" i="0">
                <a:solidFill>
                  <a:srgbClr val="FFCC00"/>
                </a:solidFill>
                <a:latin typeface="思源宋体"/>
              </a:rPr>
              <a:t>谢谢聆听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4114800"/>
            <a:ext cx="12191695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思源宋体"/>
              </a:rPr>
              <a:t>68 海里 · 两面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663440"/>
            <a:ext cx="12191695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0" i="1">
                <a:solidFill>
                  <a:srgbClr val="FFCC00"/>
                </a:solidFill>
                <a:latin typeface="Cormorant Garamond"/>
              </a:rPr>
              <a:t>A Cross-Strait Cultural Translation Project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5486400"/>
            <a:ext cx="12191695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0" i="0">
                <a:solidFill>
                  <a:srgbClr val="D9C9A8"/>
                </a:solidFill>
                <a:latin typeface="思源宋体"/>
              </a:rPr>
              <a:t>郭嘉 · GUO JIA · 复旦大学外国语言文学学院 · 翻译硕士 MTI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5943600"/>
            <a:ext cx="12191695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1">
                <a:solidFill>
                  <a:srgbClr val="7A5A3A"/>
                </a:solidFill>
                <a:latin typeface="Cormorant Garamond"/>
              </a:rPr>
              <a:t>THANK YOU · 2026 复旦大学青春文旅设计大赛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3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C8552D"/>
                </a:solidFill>
                <a:latin typeface="Cormorant Garamond"/>
              </a:rPr>
              <a:t>CHAPTER · ONE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7A5A3A"/>
                </a:solidFill>
                <a:latin typeface="Cormorant Garamond"/>
              </a:rPr>
              <a:t>A Personal Manifesto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41148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0" i="0">
                <a:solidFill>
                  <a:srgbClr val="1A1612"/>
                </a:solidFill>
                <a:latin typeface="思源宋体"/>
              </a:rPr>
              <a:t>为什么是我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777240"/>
            <a:ext cx="11091672" cy="18288"/>
          </a:xfrm>
          <a:prstGeom prst="rect">
            <a:avLst/>
          </a:prstGeom>
          <a:solidFill>
            <a:srgbClr val="1A16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10972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400" b="1">
                <a:solidFill>
                  <a:srgbClr val="1A1612"/>
                </a:solidFill>
                <a:latin typeface="思源宋体"/>
              </a:rPr>
              <a:t>走过近 200 座国内城市之后，我把镜头对准了 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68 海里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926080"/>
            <a:ext cx="2606040" cy="9144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2926080"/>
            <a:ext cx="54864" cy="914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301752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C8552D"/>
                </a:solidFill>
                <a:latin typeface="Cormorant Garamond"/>
              </a:rPr>
              <a:t>200+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520440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7A5A3A"/>
                </a:solidFill>
                <a:latin typeface="思源宋体"/>
              </a:rPr>
              <a:t>走过的国内城市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37560" y="2926080"/>
            <a:ext cx="2606040" cy="9144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337560" y="2926080"/>
            <a:ext cx="54864" cy="914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520440" y="301752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C8552D"/>
                </a:solidFill>
                <a:latin typeface="Cormorant Garamond"/>
              </a:rPr>
              <a:t>MTI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20440" y="3520440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7A5A3A"/>
                </a:solidFill>
                <a:latin typeface="思源宋体"/>
              </a:rPr>
              <a:t>翻译硕士 · 复旦外文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126479" y="2926080"/>
            <a:ext cx="2606040" cy="9144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126479" y="2926080"/>
            <a:ext cx="54864" cy="914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09359" y="301752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C8552D"/>
                </a:solidFill>
                <a:latin typeface="Cormorant Garamond"/>
              </a:rPr>
              <a:t>潮汕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9359" y="3520440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7A5A3A"/>
                </a:solidFill>
                <a:latin typeface="思源宋体"/>
              </a:rPr>
              <a:t>语言连续体的本能敏感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915399" y="2926080"/>
            <a:ext cx="2606040" cy="9144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8915399" y="2926080"/>
            <a:ext cx="54864" cy="9144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098279" y="301752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C8552D"/>
                </a:solidFill>
                <a:latin typeface="Cormorant Garamond"/>
              </a:rPr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098279" y="3520440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7A5A3A"/>
                </a:solidFill>
                <a:latin typeface="思源宋体"/>
              </a:rPr>
              <a:t>一个人 · 全套设计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644652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7A5A3A"/>
                </a:solidFill>
                <a:latin typeface="Cormorant Garamond"/>
              </a:rPr>
              <a:t>FUDAN · 2026 · 68 NM TWO SIDES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0" y="6446520"/>
            <a:ext cx="4297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7A5A3A"/>
                </a:solidFill>
                <a:latin typeface="Cormorant Garamond"/>
              </a:rPr>
              <a:t>03 / 24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3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C8552D"/>
                </a:solidFill>
                <a:latin typeface="Cormorant Garamond"/>
              </a:rPr>
              <a:t>CHAPTER · ONE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7A5A3A"/>
                </a:solidFill>
                <a:latin typeface="Cormorant Garamond"/>
              </a:rPr>
              <a:t>为什么是平潭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41148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0" i="0">
                <a:solidFill>
                  <a:srgbClr val="1A1612"/>
                </a:solidFill>
                <a:latin typeface="思源宋体"/>
              </a:rPr>
              <a:t>为什么是平潭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777240"/>
            <a:ext cx="11091672" cy="18288"/>
          </a:xfrm>
          <a:prstGeom prst="rect">
            <a:avLst/>
          </a:prstGeom>
          <a:solidFill>
            <a:srgbClr val="1A16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10972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400" b="1">
                <a:solidFill>
                  <a:srgbClr val="C8552D"/>
                </a:solidFill>
                <a:latin typeface="思源宋体"/>
              </a:rPr>
              <a:t>平潭</a:t>
            </a:r>
            <a:r>
              <a:rPr sz="3400" b="1">
                <a:solidFill>
                  <a:srgbClr val="1A1612"/>
                </a:solidFill>
                <a:latin typeface="思源宋体"/>
              </a:rPr>
              <a:t>，不是又一个网红海岛——它是一个能承载 IP 的文化地理坐标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平潭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10896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距离台湾本岛仅 68 海里 —— 全大陆最近，地理叙事独一无二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70332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闽东语·福州语系 —— 与闽南语形成方言连续体的关键拼图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429768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国家级两岸融合发展示范区 —— 政策红利明确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489204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蓝眼泪 / 石厝 / 风车田 —— 视觉与文化资源充沛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644652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7A5A3A"/>
                </a:solidFill>
                <a:latin typeface="Cormorant Garamond"/>
              </a:rPr>
              <a:t>FUDAN · 2026 · 68 NM TWO SIDES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0" y="6446520"/>
            <a:ext cx="4297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7A5A3A"/>
                </a:solidFill>
                <a:latin typeface="Cormorant Garamond"/>
              </a:rPr>
              <a:t>04 / 24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3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C8552D"/>
                </a:solidFill>
                <a:latin typeface="Cormorant Garamond"/>
              </a:rPr>
              <a:t>CHAPTER · ONE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7A5A3A"/>
                </a:solidFill>
                <a:latin typeface="Cormorant Garamond"/>
              </a:rPr>
              <a:t>与三条上升曲线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41148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0" i="0">
                <a:solidFill>
                  <a:srgbClr val="1A1612"/>
                </a:solidFill>
                <a:latin typeface="思源宋体"/>
              </a:rPr>
              <a:t>行业趋势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777240"/>
            <a:ext cx="11091672" cy="18288"/>
          </a:xfrm>
          <a:prstGeom prst="rect">
            <a:avLst/>
          </a:prstGeom>
          <a:solidFill>
            <a:srgbClr val="1A16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10972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400" b="1">
                <a:solidFill>
                  <a:srgbClr val="1A1612"/>
                </a:solidFill>
                <a:latin typeface="思源宋体"/>
              </a:rPr>
              <a:t>我的产品 与三条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上升</a:t>
            </a:r>
            <a:r>
              <a:rPr sz="3400" b="1">
                <a:solidFill>
                  <a:srgbClr val="1A1612"/>
                </a:solidFill>
                <a:latin typeface="思源宋体"/>
              </a:rPr>
              <a:t>曲线方向一致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上升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10896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① 县域文旅崛起 · 2024 年县域旅游消费同比 +37%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70332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② 文化深度游升温 · 25-35 岁用户人均客单 ¥6,800+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429768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③ 两岸文化融合政策窗口期 · 平潭综合实验区国家战略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44652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7A5A3A"/>
                </a:solidFill>
                <a:latin typeface="Cormorant Garamond"/>
              </a:rPr>
              <a:t>FUDAN · 2026 · 68 NM TWO SIDES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0" y="6446520"/>
            <a:ext cx="4297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7A5A3A"/>
                </a:solidFill>
                <a:latin typeface="Cormorant Garamond"/>
              </a:rPr>
              <a:t>05 / 24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3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28600" y="228600"/>
            <a:ext cx="11734495" cy="36576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28600" y="6592824"/>
            <a:ext cx="11734495" cy="36576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28600" y="228600"/>
            <a:ext cx="36576" cy="64008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926519" y="228600"/>
            <a:ext cx="36576" cy="64008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0" y="2011680"/>
            <a:ext cx="12191695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 i="0">
                <a:solidFill>
                  <a:srgbClr val="C8552D"/>
                </a:solidFill>
                <a:latin typeface="Cormorant Garamond"/>
              </a:rPr>
              <a:t>CHAPTER · TWO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2743200"/>
            <a:ext cx="121916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8000" b="1">
                <a:solidFill>
                  <a:srgbClr val="1A1612"/>
                </a:solidFill>
                <a:latin typeface="思源宋体"/>
              </a:rPr>
              <a:t>产</a:t>
            </a:r>
            <a:r>
              <a:rPr sz="8000" b="1">
                <a:solidFill>
                  <a:srgbClr val="C8552D"/>
                </a:solidFill>
                <a:latin typeface="思源宋体"/>
              </a:rPr>
              <a:t>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297680"/>
            <a:ext cx="12191695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000" b="0" i="1">
                <a:solidFill>
                  <a:srgbClr val="7A5A3A"/>
                </a:solidFill>
                <a:latin typeface="Cormorant Garamond"/>
              </a:rPr>
              <a:t>The Product · 一份能买、能用、能传播的文旅商品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44652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7A5A3A"/>
                </a:solidFill>
                <a:latin typeface="Cormorant Garamond"/>
              </a:rPr>
              <a:t>FUDAN · 2026 · 68 NM TWO SIDES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0" y="6446520"/>
            <a:ext cx="4297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7A5A3A"/>
                </a:solidFill>
                <a:latin typeface="Cormorant Garamond"/>
              </a:rPr>
              <a:t>06 / 24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3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C8552D"/>
                </a:solidFill>
                <a:latin typeface="Cormorant Garamond"/>
              </a:rPr>
              <a:t>CHAPTER · TWO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7A5A3A"/>
                </a:solidFill>
                <a:latin typeface="Cormorant Garamond"/>
              </a:rPr>
              <a:t>The Product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41148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0" i="0">
                <a:solidFill>
                  <a:srgbClr val="1A1612"/>
                </a:solidFill>
                <a:latin typeface="思源宋体"/>
              </a:rPr>
              <a:t>产品总览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777240"/>
            <a:ext cx="11091672" cy="18288"/>
          </a:xfrm>
          <a:prstGeom prst="rect">
            <a:avLst/>
          </a:prstGeom>
          <a:solidFill>
            <a:srgbClr val="1A16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10972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400" b="1">
                <a:solidFill>
                  <a:srgbClr val="1A1612"/>
                </a:solidFill>
                <a:latin typeface="思源宋体"/>
              </a:rPr>
              <a:t>面向国内市场以"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跨文化情绪解码</a:t>
            </a:r>
            <a:r>
              <a:rPr sz="3400" b="1">
                <a:solidFill>
                  <a:srgbClr val="1A1612"/>
                </a:solidFill>
                <a:latin typeface="思源宋体"/>
              </a:rPr>
              <a:t>"为核心的数字人文复合型文旅产品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跨文化情绪解码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10896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四大模块构成完整产品方案：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70332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① 3 档套餐（A 单日 · B 三日 · C 五日）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429768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② ¥99 PASS 卡 · 本地化深度游入口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489204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③ 「语途·68」AI 引擎 · 6 大智能模块 + 3 个可演原型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548640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④ 4 类文创衍生品 · 漫游护照 / 黑胶 / 文镇 / 明信片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644652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7A5A3A"/>
                </a:solidFill>
                <a:latin typeface="Cormorant Garamond"/>
              </a:rPr>
              <a:t>FUDAN · 2026 · 68 NM TWO SIDES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0" y="6446520"/>
            <a:ext cx="4297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7A5A3A"/>
                </a:solidFill>
                <a:latin typeface="Cormorant Garamond"/>
              </a:rPr>
              <a:t>07 / 24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3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C8552D"/>
                </a:solidFill>
                <a:latin typeface="Cormorant Garamond"/>
              </a:rPr>
              <a:t>CHAPTER · TWO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7A5A3A"/>
                </a:solidFill>
                <a:latin typeface="Cormorant Garamond"/>
              </a:rPr>
              <a:t>Packages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41148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0" i="0">
                <a:solidFill>
                  <a:srgbClr val="1A1612"/>
                </a:solidFill>
                <a:latin typeface="思源宋体"/>
              </a:rPr>
              <a:t>三档套餐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777240"/>
            <a:ext cx="11091672" cy="18288"/>
          </a:xfrm>
          <a:prstGeom prst="rect">
            <a:avLst/>
          </a:prstGeom>
          <a:solidFill>
            <a:srgbClr val="1A16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10972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400" b="1">
                <a:solidFill>
                  <a:srgbClr val="1A1612"/>
                </a:solidFill>
                <a:latin typeface="思源宋体"/>
              </a:rPr>
              <a:t>3 档套餐 + 「68 海里通行 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PASS</a:t>
            </a:r>
            <a:r>
              <a:rPr sz="3400" b="1">
                <a:solidFill>
                  <a:srgbClr val="1A1612"/>
                </a:solidFill>
                <a:latin typeface="思源宋体"/>
              </a:rPr>
              <a:t>」独立 SKU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PASS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926080"/>
            <a:ext cx="3514344" cy="22860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48640" y="2926080"/>
            <a:ext cx="73152" cy="22860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108960"/>
            <a:ext cx="3057144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C8552D"/>
                </a:solidFill>
                <a:latin typeface="思源宋体"/>
              </a:rPr>
              <a:t>A · 听见 · ¥499/1日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611880"/>
            <a:ext cx="3057144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612"/>
                </a:solidFill>
                <a:latin typeface="思源宋体"/>
              </a:rPr>
              <a:t>声音地图日 · 初次访岛者 · 含漫游护照 + AI 导览 + 蓝眼泪盲盒保险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337304" y="2926080"/>
            <a:ext cx="3514344" cy="22860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337304" y="2926080"/>
            <a:ext cx="73152" cy="22860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65904" y="3108960"/>
            <a:ext cx="3057144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C8552D"/>
                </a:solidFill>
                <a:latin typeface="思源宋体"/>
              </a:rPr>
              <a:t>B · 听懂 · ¥1,380/3日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65904" y="3611880"/>
            <a:ext cx="3057144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612"/>
                </a:solidFill>
                <a:latin typeface="思源宋体"/>
              </a:rPr>
              <a:t>两面漫游 · 沪京榕人文青年 · 含 AI 翻译手账 + 5 段田野录音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125968" y="2926080"/>
            <a:ext cx="3514344" cy="2286000"/>
          </a:xfrm>
          <a:prstGeom prst="rect">
            <a:avLst/>
          </a:prstGeom>
          <a:solidFill>
            <a:srgbClr val="FFFFFF"/>
          </a:solidFill>
          <a:ln>
            <a:solidFill>
              <a:srgbClr val="D9C9A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125968" y="2926080"/>
            <a:ext cx="73152" cy="22860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354568" y="3108960"/>
            <a:ext cx="3057144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C8552D"/>
                </a:solidFill>
                <a:latin typeface="思源宋体"/>
              </a:rPr>
              <a:t>C · 听透 · ¥3,180/5日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54568" y="3611880"/>
            <a:ext cx="3057144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1A1612"/>
                </a:solidFill>
                <a:latin typeface="思源宋体"/>
              </a:rPr>
              <a:t>作者带团田野工作坊 · 限 12 人 · 含 60min×5 访谈 + 个人播客制作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644652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7A5A3A"/>
                </a:solidFill>
                <a:latin typeface="Cormorant Garamond"/>
              </a:rPr>
              <a:t>FUDAN · 2026 · 68 NM TWO SIDES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6446520"/>
            <a:ext cx="4297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7A5A3A"/>
                </a:solidFill>
                <a:latin typeface="Cormorant Garamond"/>
              </a:rPr>
              <a:t>08 / 24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3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3200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C8552D"/>
                </a:solidFill>
                <a:latin typeface="Cormorant Garamond"/>
              </a:rPr>
              <a:t>CHAPTER · TWO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41148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0" i="1">
                <a:solidFill>
                  <a:srgbClr val="7A5A3A"/>
                </a:solidFill>
                <a:latin typeface="Cormorant Garamond"/>
              </a:rPr>
              <a:t>Blind-Box Insurance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41148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0" i="0">
                <a:solidFill>
                  <a:srgbClr val="1A1612"/>
                </a:solidFill>
                <a:latin typeface="思源宋体"/>
              </a:rPr>
              <a:t>蓝眼泪盲盒保险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777240"/>
            <a:ext cx="11091672" cy="18288"/>
          </a:xfrm>
          <a:prstGeom prst="rect">
            <a:avLst/>
          </a:prstGeom>
          <a:solidFill>
            <a:srgbClr val="1A16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10972800" cy="10972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400" b="1">
                <a:solidFill>
                  <a:srgbClr val="1A1612"/>
                </a:solidFill>
                <a:latin typeface="思源宋体"/>
              </a:rPr>
              <a:t>「蓝眼泪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盲盒</a:t>
            </a:r>
            <a:r>
              <a:rPr sz="3400" b="1">
                <a:solidFill>
                  <a:srgbClr val="1A1612"/>
                </a:solidFill>
                <a:latin typeface="思源宋体"/>
              </a:rPr>
              <a:t>保险」 — 把旅行遗憾自动转化为二次消费</a:t>
            </a:r>
            <a:r>
              <a:rPr sz="3400" b="1">
                <a:solidFill>
                  <a:srgbClr val="C8552D"/>
                </a:solidFill>
                <a:latin typeface="思源宋体"/>
              </a:rPr>
              <a:t>盲盒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10896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AI 概率预测 · 综合气象 / 潮汐 / 水温 / 风向数据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70332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概率 &lt; 30% 自动派发四选一补偿券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429768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民宿升级 · 文创礼包 · 海上夜钓 · 二次回访券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4892040"/>
            <a:ext cx="11091672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1A1612"/>
                </a:solidFill>
                <a:latin typeface="思源宋体"/>
              </a:rPr>
              <a:t>• 同赛道具备申请商业模式专利潜力的机制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644652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7A5A3A"/>
                </a:solidFill>
                <a:latin typeface="Cormorant Garamond"/>
              </a:rPr>
              <a:t>FUDAN · 2026 · 68 NM TWO SIDES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0" y="6446520"/>
            <a:ext cx="4297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 i="0">
                <a:solidFill>
                  <a:srgbClr val="7A5A3A"/>
                </a:solidFill>
                <a:latin typeface="Cormorant Garamond"/>
              </a:rPr>
              <a:t>09 / 24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